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446-1E2D-42F3-9421-E60C191D99F7}" type="datetimeFigureOut">
              <a:rPr lang="en-GB" smtClean="0"/>
              <a:t>27/04/2016</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D26E2D28-179B-457A-89A9-802F2A0F32E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299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446-1E2D-42F3-9421-E60C191D99F7}" type="datetimeFigureOut">
              <a:rPr lang="en-GB" smtClean="0"/>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E2D28-179B-457A-89A9-802F2A0F32E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202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446-1E2D-42F3-9421-E60C191D99F7}" type="datetimeFigureOut">
              <a:rPr lang="en-GB" smtClean="0"/>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E2D28-179B-457A-89A9-802F2A0F32E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020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446-1E2D-42F3-9421-E60C191D99F7}" type="datetimeFigureOut">
              <a:rPr lang="en-GB" smtClean="0"/>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E2D28-179B-457A-89A9-802F2A0F32E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99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F64446-1E2D-42F3-9421-E60C191D99F7}" type="datetimeFigureOut">
              <a:rPr lang="en-GB" smtClean="0"/>
              <a:t>27/04/2016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E2D28-179B-457A-89A9-802F2A0F32E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408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F64446-1E2D-42F3-9421-E60C191D99F7}" type="datetimeFigureOut">
              <a:rPr lang="en-GB" smtClean="0"/>
              <a:t>27/04/2016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E2D28-179B-457A-89A9-802F2A0F32E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197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F64446-1E2D-42F3-9421-E60C191D99F7}" type="datetimeFigureOut">
              <a:rPr lang="en-GB" smtClean="0"/>
              <a:t>27/04/2016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6E2D28-179B-457A-89A9-802F2A0F32E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191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446-1E2D-42F3-9421-E60C191D99F7}" type="datetimeFigureOut">
              <a:rPr lang="en-GB" smtClean="0"/>
              <a:t>27/04/2016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6E2D28-179B-457A-89A9-802F2A0F32E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34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446-1E2D-42F3-9421-E60C191D99F7}" type="datetimeFigureOut">
              <a:rPr lang="en-GB" smtClean="0"/>
              <a:t>27/04/2016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6E2D28-179B-457A-89A9-802F2A0F32EB}" type="slidenum">
              <a:rPr lang="en-GB" smtClean="0"/>
              <a:t>‹#›</a:t>
            </a:fld>
            <a:endParaRPr lang="en-GB"/>
          </a:p>
        </p:txBody>
      </p:sp>
    </p:spTree>
    <p:extLst>
      <p:ext uri="{BB962C8B-B14F-4D97-AF65-F5344CB8AC3E}">
        <p14:creationId xmlns:p14="http://schemas.microsoft.com/office/powerpoint/2010/main" val="40125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F64446-1E2D-42F3-9421-E60C191D99F7}" type="datetimeFigureOut">
              <a:rPr lang="en-GB" smtClean="0"/>
              <a:t>27/04/2016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E2D28-179B-457A-89A9-802F2A0F32E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969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DF64446-1E2D-42F3-9421-E60C191D99F7}" type="datetimeFigureOut">
              <a:rPr lang="en-GB" smtClean="0"/>
              <a:t>27/04/2016</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D26E2D28-179B-457A-89A9-802F2A0F32E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083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DF64446-1E2D-42F3-9421-E60C191D99F7}" type="datetimeFigureOut">
              <a:rPr lang="en-GB" smtClean="0"/>
              <a:t>27/04/2016</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26E2D28-179B-457A-89A9-802F2A0F32E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743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How did you attract/address your audience?</a:t>
            </a:r>
            <a:endParaRPr lang="en-GB" dirty="0"/>
          </a:p>
        </p:txBody>
      </p:sp>
      <p:sp>
        <p:nvSpPr>
          <p:cNvPr id="3" name="Subtitle 2"/>
          <p:cNvSpPr>
            <a:spLocks noGrp="1"/>
          </p:cNvSpPr>
          <p:nvPr>
            <p:ph type="subTitle" idx="1"/>
          </p:nvPr>
        </p:nvSpPr>
        <p:spPr/>
        <p:txBody>
          <a:bodyPr>
            <a:normAutofit/>
          </a:bodyPr>
          <a:lstStyle/>
          <a:p>
            <a:r>
              <a:rPr lang="en-GB" dirty="0"/>
              <a:t>Evaluation Question 5</a:t>
            </a:r>
          </a:p>
        </p:txBody>
      </p:sp>
    </p:spTree>
    <p:extLst>
      <p:ext uri="{BB962C8B-B14F-4D97-AF65-F5344CB8AC3E}">
        <p14:creationId xmlns:p14="http://schemas.microsoft.com/office/powerpoint/2010/main" val="239089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Music which is popular among the potential audience</a:t>
            </a:r>
          </a:p>
        </p:txBody>
      </p:sp>
      <p:sp>
        <p:nvSpPr>
          <p:cNvPr id="3" name="Content Placeholder 2"/>
          <p:cNvSpPr>
            <a:spLocks noGrp="1"/>
          </p:cNvSpPr>
          <p:nvPr>
            <p:ph idx="1"/>
          </p:nvPr>
        </p:nvSpPr>
        <p:spPr/>
        <p:txBody>
          <a:bodyPr>
            <a:normAutofit/>
          </a:bodyPr>
          <a:lstStyle/>
          <a:p>
            <a:r>
              <a:rPr lang="en-GB" dirty="0"/>
              <a:t>It is found that the majority of the target audience favours Classic Rock and Rock music.</a:t>
            </a:r>
          </a:p>
          <a:p>
            <a:r>
              <a:rPr lang="en-GB" dirty="0"/>
              <a:t>Upon further research, I found that the sub-genre includes bands such as Led Zeppelin, Rory Gallagher, Black Sabbath,  AC/DC, Rolling Stones, Deep Purple, Iggy Pop, Steppenwolf, Eric Clapton,  The Guess Who, Rory Gallagher, Blondie, Rainbow, Uriah </a:t>
            </a:r>
            <a:r>
              <a:rPr lang="en-GB" dirty="0" err="1"/>
              <a:t>Heep</a:t>
            </a:r>
            <a:r>
              <a:rPr lang="en-GB" dirty="0"/>
              <a:t>. In addition to bands such as Panic! At the Disco, Fresh Blood, Iron Maiden, Metallica, Mayday Parade, The Story So Far, Lower than Atlantis, The Hell, Bring Me the Horizon and Black Sabbath are popular amongst the main Genre. These are the artists which I will include in my magazine.</a:t>
            </a:r>
          </a:p>
        </p:txBody>
      </p:sp>
      <p:pic>
        <p:nvPicPr>
          <p:cNvPr id="5122" name="Picture 2" descr="https://static.wixstatic.com/media/7c525e_23c1ff83558f440f87089e2919e368ef.png/v1/fill/w_672,h_494,al_c,usm_0.66_1.00_0.01/7c525e_23c1ff83558f440f87089e2919e368ef.png"/>
          <p:cNvPicPr>
            <a:picLocks noChangeAspect="1" noChangeArrowheads="1"/>
          </p:cNvPicPr>
          <p:nvPr/>
        </p:nvPicPr>
        <p:blipFill rotWithShape="1">
          <a:blip r:embed="rId2">
            <a:extLst>
              <a:ext uri="{28A0092B-C50C-407E-A947-70E740481C1C}">
                <a14:useLocalDpi xmlns:a14="http://schemas.microsoft.com/office/drawing/2010/main" val="0"/>
              </a:ext>
            </a:extLst>
          </a:blip>
          <a:srcRect l="2137" r="7387" b="15135"/>
          <a:stretch/>
        </p:blipFill>
        <p:spPr bwMode="auto">
          <a:xfrm>
            <a:off x="6467062" y="4804085"/>
            <a:ext cx="2610678" cy="18001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atic.wixstatic.com/media/7c525e_4dcbe1591a3245399fc488d9787db736.png/v1/fill/w_672,h_494,al_c,usm_0.66_1.00_0.01/7c525e_4dcbe1591a3245399fc488d9787db736.png"/>
          <p:cNvPicPr>
            <a:picLocks noChangeAspect="1" noChangeArrowheads="1"/>
          </p:cNvPicPr>
          <p:nvPr/>
        </p:nvPicPr>
        <p:blipFill rotWithShape="1">
          <a:blip r:embed="rId3">
            <a:extLst>
              <a:ext uri="{28A0092B-C50C-407E-A947-70E740481C1C}">
                <a14:useLocalDpi xmlns:a14="http://schemas.microsoft.com/office/drawing/2010/main" val="0"/>
              </a:ext>
            </a:extLst>
          </a:blip>
          <a:srcRect l="2709" r="11110" b="20749"/>
          <a:stretch/>
        </p:blipFill>
        <p:spPr bwMode="auto">
          <a:xfrm>
            <a:off x="9294585" y="4804085"/>
            <a:ext cx="2662957" cy="18001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tatic.wixstatic.com/media/7c525e_8e6a61c629f946978a308faeb4e8a5d6.jpg/v1/fill/w_639,h_902,al_c,q_85,usm_0.66_1.00_0.01/7c525e_8e6a61c629f946978a308faeb4e8a5d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4274233"/>
            <a:ext cx="1537966" cy="217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unique selling point of my magazine</a:t>
            </a:r>
          </a:p>
        </p:txBody>
      </p:sp>
      <p:sp>
        <p:nvSpPr>
          <p:cNvPr id="3" name="Content Placeholder 2"/>
          <p:cNvSpPr>
            <a:spLocks noGrp="1"/>
          </p:cNvSpPr>
          <p:nvPr>
            <p:ph idx="1"/>
          </p:nvPr>
        </p:nvSpPr>
        <p:spPr/>
        <p:txBody>
          <a:bodyPr/>
          <a:lstStyle/>
          <a:p>
            <a:r>
              <a:rPr lang="en-GB" dirty="0"/>
              <a:t>The UPS (unique selling point) of my magazine is that it targets the younger fans of Classic Rock Music, while applying to their interest in other forms of rock music which is more current and relevant but also applies to the classic rock style. Due to the older ages being the stereotypical fans of classic rock music, most magazines are not aimed towards the younger fans of classic rock music, which is where my magazine’s USP lies.</a:t>
            </a:r>
          </a:p>
        </p:txBody>
      </p:sp>
    </p:spTree>
    <p:extLst>
      <p:ext uri="{BB962C8B-B14F-4D97-AF65-F5344CB8AC3E}">
        <p14:creationId xmlns:p14="http://schemas.microsoft.com/office/powerpoint/2010/main" val="260387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creative decisions made were based on ideas which were developed about the readers.</a:t>
            </a:r>
          </a:p>
        </p:txBody>
      </p:sp>
      <p:sp>
        <p:nvSpPr>
          <p:cNvPr id="3" name="Content Placeholder 2"/>
          <p:cNvSpPr>
            <a:spLocks noGrp="1"/>
          </p:cNvSpPr>
          <p:nvPr>
            <p:ph idx="1"/>
          </p:nvPr>
        </p:nvSpPr>
        <p:spPr/>
        <p:txBody>
          <a:bodyPr/>
          <a:lstStyle/>
          <a:p>
            <a:r>
              <a:rPr lang="en-GB" dirty="0"/>
              <a:t>Where did these ideas come from? </a:t>
            </a:r>
          </a:p>
          <a:p>
            <a:r>
              <a:rPr lang="en-GB" dirty="0"/>
              <a:t>How did they influence the 'micro' detail of shot composition and framing, anchorage, layout, mode of address and register?</a:t>
            </a:r>
          </a:p>
          <a:p>
            <a:endParaRPr lang="en-GB" dirty="0"/>
          </a:p>
        </p:txBody>
      </p:sp>
    </p:spTree>
    <p:extLst>
      <p:ext uri="{BB962C8B-B14F-4D97-AF65-F5344CB8AC3E}">
        <p14:creationId xmlns:p14="http://schemas.microsoft.com/office/powerpoint/2010/main" val="272847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did these ideas come from</a:t>
            </a:r>
          </a:p>
        </p:txBody>
      </p:sp>
      <p:sp>
        <p:nvSpPr>
          <p:cNvPr id="3" name="Content Placeholder 2"/>
          <p:cNvSpPr>
            <a:spLocks noGrp="1"/>
          </p:cNvSpPr>
          <p:nvPr>
            <p:ph idx="1"/>
          </p:nvPr>
        </p:nvSpPr>
        <p:spPr/>
        <p:txBody>
          <a:bodyPr/>
          <a:lstStyle/>
          <a:p>
            <a:r>
              <a:rPr lang="en-GB" dirty="0"/>
              <a:t>Popular magazines which my target audience would identify with.</a:t>
            </a:r>
          </a:p>
          <a:p>
            <a:r>
              <a:rPr lang="en-GB" dirty="0"/>
              <a:t>Music which is popular among the potential audience.</a:t>
            </a:r>
          </a:p>
          <a:p>
            <a:r>
              <a:rPr lang="en-GB" dirty="0"/>
              <a:t>The conventions of the chosen genre of music.</a:t>
            </a:r>
          </a:p>
          <a:p>
            <a:r>
              <a:rPr lang="en-GB" dirty="0"/>
              <a:t>The unique selling point of my magazine.</a:t>
            </a:r>
          </a:p>
        </p:txBody>
      </p:sp>
    </p:spTree>
    <p:extLst>
      <p:ext uri="{BB962C8B-B14F-4D97-AF65-F5344CB8AC3E}">
        <p14:creationId xmlns:p14="http://schemas.microsoft.com/office/powerpoint/2010/main" val="383793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Popular magazines which my target audience would identify with</a:t>
            </a:r>
          </a:p>
        </p:txBody>
      </p:sp>
      <p:sp>
        <p:nvSpPr>
          <p:cNvPr id="3" name="Content Placeholder 2"/>
          <p:cNvSpPr>
            <a:spLocks noGrp="1"/>
          </p:cNvSpPr>
          <p:nvPr>
            <p:ph idx="1"/>
          </p:nvPr>
        </p:nvSpPr>
        <p:spPr/>
        <p:txBody>
          <a:bodyPr/>
          <a:lstStyle/>
          <a:p>
            <a:r>
              <a:rPr lang="en-GB" dirty="0" err="1"/>
              <a:t>Kerrang</a:t>
            </a:r>
            <a:r>
              <a:rPr lang="en-GB" dirty="0"/>
              <a:t>!</a:t>
            </a:r>
          </a:p>
          <a:p>
            <a:r>
              <a:rPr lang="en-GB" dirty="0"/>
              <a:t>Classic Rock</a:t>
            </a:r>
          </a:p>
          <a:p>
            <a:r>
              <a:rPr lang="en-GB" dirty="0"/>
              <a:t>Q</a:t>
            </a:r>
          </a:p>
          <a:p>
            <a:r>
              <a:rPr lang="en-GB" dirty="0"/>
              <a:t>NME</a:t>
            </a:r>
          </a:p>
          <a:p>
            <a:r>
              <a:rPr lang="en-GB" dirty="0"/>
              <a:t>Rock Sound</a:t>
            </a:r>
          </a:p>
        </p:txBody>
      </p:sp>
    </p:spTree>
    <p:extLst>
      <p:ext uri="{BB962C8B-B14F-4D97-AF65-F5344CB8AC3E}">
        <p14:creationId xmlns:p14="http://schemas.microsoft.com/office/powerpoint/2010/main" val="323624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Conventions of these magazines</a:t>
            </a:r>
          </a:p>
        </p:txBody>
      </p:sp>
      <p:sp>
        <p:nvSpPr>
          <p:cNvPr id="3" name="Content Placeholder 2"/>
          <p:cNvSpPr>
            <a:spLocks noGrp="1"/>
          </p:cNvSpPr>
          <p:nvPr>
            <p:ph idx="1"/>
          </p:nvPr>
        </p:nvSpPr>
        <p:spPr/>
        <p:txBody>
          <a:bodyPr/>
          <a:lstStyle/>
          <a:p>
            <a:pPr lvl="0"/>
            <a:r>
              <a:rPr lang="en-GB" dirty="0"/>
              <a:t>Rule of three</a:t>
            </a:r>
          </a:p>
          <a:p>
            <a:pPr lvl="0"/>
            <a:r>
              <a:rPr lang="en-GB" dirty="0"/>
              <a:t>Anchorage</a:t>
            </a:r>
          </a:p>
          <a:p>
            <a:pPr lvl="0"/>
            <a:r>
              <a:rPr lang="en-GB" dirty="0"/>
              <a:t>Superlatives</a:t>
            </a:r>
          </a:p>
          <a:p>
            <a:pPr lvl="0"/>
            <a:r>
              <a:rPr lang="en-GB" dirty="0"/>
              <a:t>The word ‘exclusive’</a:t>
            </a:r>
          </a:p>
          <a:p>
            <a:pPr lvl="0"/>
            <a:r>
              <a:rPr lang="en-GB" dirty="0"/>
              <a:t>These factors are relevant due to the magazine’s format and conventions being consistent to the magazines which the audience is familiar with, in addition to portraying the magazine in an business appropriate manner.</a:t>
            </a:r>
          </a:p>
        </p:txBody>
      </p:sp>
    </p:spTree>
    <p:extLst>
      <p:ext uri="{BB962C8B-B14F-4D97-AF65-F5344CB8AC3E}">
        <p14:creationId xmlns:p14="http://schemas.microsoft.com/office/powerpoint/2010/main" val="419870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 Of Three</a:t>
            </a:r>
          </a:p>
        </p:txBody>
      </p:sp>
      <p:sp>
        <p:nvSpPr>
          <p:cNvPr id="3" name="Content Placeholder 2"/>
          <p:cNvSpPr>
            <a:spLocks noGrp="1"/>
          </p:cNvSpPr>
          <p:nvPr>
            <p:ph idx="1"/>
          </p:nvPr>
        </p:nvSpPr>
        <p:spPr/>
        <p:txBody>
          <a:bodyPr/>
          <a:lstStyle/>
          <a:p>
            <a:r>
              <a:rPr lang="en-GB" dirty="0"/>
              <a:t>A language device, using three words as descriptors or nouns.</a:t>
            </a:r>
          </a:p>
          <a:p>
            <a:r>
              <a:rPr lang="en-GB" dirty="0"/>
              <a:t>The rule of three is based on the technique that people tend to remember three things.</a:t>
            </a:r>
          </a:p>
        </p:txBody>
      </p:sp>
      <p:pic>
        <p:nvPicPr>
          <p:cNvPr id="1028" name="Picture 4" descr="https://static.wixstatic.com/media/7c525e_87707c629a5043ae8036a2cf007dfc9d.jpg/v1/fill/w_639,h_902,al_c,q_85,usm_0.66_1.00_0.01/7c525e_87707c629a5043ae8036a2cf007dfc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65" y="3564836"/>
            <a:ext cx="1993876" cy="2814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kkingy.files.wordpress.com/2010/01/kerrang-cover-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474" y="3564836"/>
            <a:ext cx="2112207" cy="28145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tatic.wixstatic.com/media/7c525e_87707c629a5043ae8036a2cf007dfc9d.jpg/v1/fill/w_639,h_902,al_c,q_85,usm_0.66_1.00_0.01/7c525e_87707c629a5043ae8036a2cf007dfc9d.jpg"/>
          <p:cNvPicPr>
            <a:picLocks noChangeAspect="1" noChangeArrowheads="1"/>
          </p:cNvPicPr>
          <p:nvPr/>
        </p:nvPicPr>
        <p:blipFill rotWithShape="1">
          <a:blip r:embed="rId2">
            <a:extLst>
              <a:ext uri="{28A0092B-C50C-407E-A947-70E740481C1C}">
                <a14:useLocalDpi xmlns:a14="http://schemas.microsoft.com/office/drawing/2010/main" val="0"/>
              </a:ext>
            </a:extLst>
          </a:blip>
          <a:srcRect b="96820"/>
          <a:stretch/>
        </p:blipFill>
        <p:spPr bwMode="auto">
          <a:xfrm>
            <a:off x="5287617" y="3452193"/>
            <a:ext cx="6642078" cy="2981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mkkingy.files.wordpress.com/2010/01/kerrang-cover-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t="65513" r="51823" b="25298"/>
          <a:stretch/>
        </p:blipFill>
        <p:spPr bwMode="auto">
          <a:xfrm>
            <a:off x="7208622" y="4015408"/>
            <a:ext cx="3181083" cy="80838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287617" y="4972095"/>
            <a:ext cx="6904383" cy="188590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The use of this device enabled my magazine to replicate </a:t>
            </a:r>
            <a:r>
              <a:rPr lang="en-GB" dirty="0" err="1"/>
              <a:t>Kerrang</a:t>
            </a:r>
            <a:r>
              <a:rPr lang="en-GB" dirty="0"/>
              <a:t>!’s presentation of special issue magazines encouraging the audience’s interest.</a:t>
            </a:r>
          </a:p>
        </p:txBody>
      </p:sp>
    </p:spTree>
    <p:extLst>
      <p:ext uri="{BB962C8B-B14F-4D97-AF65-F5344CB8AC3E}">
        <p14:creationId xmlns:p14="http://schemas.microsoft.com/office/powerpoint/2010/main" val="345162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Anchorage</a:t>
            </a:r>
          </a:p>
        </p:txBody>
      </p:sp>
      <p:sp>
        <p:nvSpPr>
          <p:cNvPr id="3" name="Content Placeholder 2"/>
          <p:cNvSpPr>
            <a:spLocks noGrp="1"/>
          </p:cNvSpPr>
          <p:nvPr>
            <p:ph idx="1"/>
          </p:nvPr>
        </p:nvSpPr>
        <p:spPr/>
        <p:txBody>
          <a:bodyPr/>
          <a:lstStyle/>
          <a:p>
            <a:r>
              <a:rPr lang="en-GB" dirty="0"/>
              <a:t>Where the meaning of an image is fixed using a text anchor, responding to the image in reference to the descriptor’s response.</a:t>
            </a:r>
          </a:p>
        </p:txBody>
      </p:sp>
      <p:pic>
        <p:nvPicPr>
          <p:cNvPr id="2050" name="Picture 2" descr="https://static.wixstatic.com/media/7c525e_8e6a61c629f946978a308faeb4e8a5d6.jpg/v1/fill/w_639,h_902,al_c,q_85,usm_0.66_1.00_0.01/7c525e_8e6a61c629f946978a308faeb4e8a5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996" y="3322121"/>
            <a:ext cx="2239804" cy="3161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beauchampcollegeasmedia13.files.wordpress.com/2013/01/screen-shot-2013-01-24-at-2-08-24-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629" y="3322121"/>
            <a:ext cx="2162171" cy="31559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tatic.wixstatic.com/media/7c525e_8e6a61c629f946978a308faeb4e8a5d6.jpg/v1/fill/w_639,h_902,al_c,q_85,usm_0.66_1.00_0.01/7c525e_8e6a61c629f946978a308faeb4e8a5d6.jpg"/>
          <p:cNvPicPr>
            <a:picLocks noChangeAspect="1" noChangeArrowheads="1"/>
          </p:cNvPicPr>
          <p:nvPr/>
        </p:nvPicPr>
        <p:blipFill rotWithShape="1">
          <a:blip r:embed="rId2">
            <a:extLst>
              <a:ext uri="{28A0092B-C50C-407E-A947-70E740481C1C}">
                <a14:useLocalDpi xmlns:a14="http://schemas.microsoft.com/office/drawing/2010/main" val="0"/>
              </a:ext>
            </a:extLst>
          </a:blip>
          <a:srcRect l="45639" t="79017" r="5847" b="1674"/>
          <a:stretch/>
        </p:blipFill>
        <p:spPr bwMode="auto">
          <a:xfrm>
            <a:off x="8937900" y="3149608"/>
            <a:ext cx="3017212" cy="1695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beauchampcollegeasmedia13.files.wordpress.com/2013/01/screen-shot-2013-01-24-at-2-08-24-pm.png"/>
          <p:cNvPicPr>
            <a:picLocks noChangeAspect="1" noChangeArrowheads="1"/>
          </p:cNvPicPr>
          <p:nvPr/>
        </p:nvPicPr>
        <p:blipFill rotWithShape="1">
          <a:blip r:embed="rId3">
            <a:extLst>
              <a:ext uri="{28A0092B-C50C-407E-A947-70E740481C1C}">
                <a14:useLocalDpi xmlns:a14="http://schemas.microsoft.com/office/drawing/2010/main" val="0"/>
              </a:ext>
            </a:extLst>
          </a:blip>
          <a:srcRect l="2314" t="60554" r="51055" b="17733"/>
          <a:stretch/>
        </p:blipFill>
        <p:spPr bwMode="auto">
          <a:xfrm>
            <a:off x="6022383" y="3092765"/>
            <a:ext cx="2661313" cy="180880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683800" y="4982558"/>
            <a:ext cx="6508200" cy="179017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The anchorage of these images identifies which icons are in the photograph, explaining its relevance in addition to highlighting the magazine’s contents in a creative way.</a:t>
            </a:r>
          </a:p>
        </p:txBody>
      </p:sp>
    </p:spTree>
    <p:extLst>
      <p:ext uri="{BB962C8B-B14F-4D97-AF65-F5344CB8AC3E}">
        <p14:creationId xmlns:p14="http://schemas.microsoft.com/office/powerpoint/2010/main" val="103695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Superlatives</a:t>
            </a:r>
          </a:p>
        </p:txBody>
      </p:sp>
      <p:sp>
        <p:nvSpPr>
          <p:cNvPr id="3" name="Content Placeholder 2"/>
          <p:cNvSpPr>
            <a:spLocks noGrp="1"/>
          </p:cNvSpPr>
          <p:nvPr>
            <p:ph idx="1"/>
          </p:nvPr>
        </p:nvSpPr>
        <p:spPr/>
        <p:txBody>
          <a:bodyPr/>
          <a:lstStyle/>
          <a:p>
            <a:r>
              <a:rPr lang="en-GB" dirty="0"/>
              <a:t>The form of an adverb or adjective used to signify the greatest degree of a chosen descriptor.</a:t>
            </a:r>
          </a:p>
          <a:p>
            <a:r>
              <a:rPr lang="en-GB" dirty="0"/>
              <a:t>These are used to imply to the magazine’s superiority and encourages purchase.</a:t>
            </a:r>
          </a:p>
        </p:txBody>
      </p:sp>
      <p:pic>
        <p:nvPicPr>
          <p:cNvPr id="3074" name="Picture 2" descr="https://static.wixstatic.com/media/7c525e_8e6a61c629f946978a308faeb4e8a5d6.jpg/v1/fill/w_639,h_902,al_c,q_85,usm_0.66_1.00_0.01/7c525e_8e6a61c629f946978a308faeb4e8a5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872" y="3836585"/>
            <a:ext cx="1832863" cy="25872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tatic.wixstatic.com/media/7c525e_8e6a61c629f946978a308faeb4e8a5d6.jpg/v1/fill/w_639,h_902,al_c,q_85,usm_0.66_1.00_0.01/7c525e_8e6a61c629f946978a308faeb4e8a5d6.jpg"/>
          <p:cNvPicPr>
            <a:picLocks noChangeAspect="1" noChangeArrowheads="1"/>
          </p:cNvPicPr>
          <p:nvPr/>
        </p:nvPicPr>
        <p:blipFill rotWithShape="1">
          <a:blip r:embed="rId2">
            <a:extLst>
              <a:ext uri="{28A0092B-C50C-407E-A947-70E740481C1C}">
                <a14:useLocalDpi xmlns:a14="http://schemas.microsoft.com/office/drawing/2010/main" val="0"/>
              </a:ext>
            </a:extLst>
          </a:blip>
          <a:srcRect l="3530" t="45604" r="63491" b="50674"/>
          <a:stretch/>
        </p:blipFill>
        <p:spPr bwMode="auto">
          <a:xfrm>
            <a:off x="6596111" y="5466345"/>
            <a:ext cx="5233687" cy="8336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joshrudgeg321.files.wordpress.com/2011/02/633867365112234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656" y="3854573"/>
            <a:ext cx="1807988" cy="2569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joshrudgeg321.files.wordpress.com/2011/02/633867365112234447.jpg"/>
          <p:cNvPicPr>
            <a:picLocks noChangeAspect="1" noChangeArrowheads="1"/>
          </p:cNvPicPr>
          <p:nvPr/>
        </p:nvPicPr>
        <p:blipFill rotWithShape="1">
          <a:blip r:embed="rId3">
            <a:extLst>
              <a:ext uri="{28A0092B-C50C-407E-A947-70E740481C1C}">
                <a14:useLocalDpi xmlns:a14="http://schemas.microsoft.com/office/drawing/2010/main" val="0"/>
              </a:ext>
            </a:extLst>
          </a:blip>
          <a:srcRect t="57384" r="67330" b="27468"/>
          <a:stretch/>
        </p:blipFill>
        <p:spPr bwMode="auto">
          <a:xfrm>
            <a:off x="9550425" y="3698655"/>
            <a:ext cx="2279373" cy="15019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tatic.wixstatic.com/media/7c525e_87707c629a5043ae8036a2cf007dfc9d.jpg/v1/fill/w_639,h_902,al_c,q_85,usm_0.66_1.00_0.01/7c525e_87707c629a5043ae8036a2cf007dfc9d.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95764" r="74113"/>
          <a:stretch/>
        </p:blipFill>
        <p:spPr bwMode="auto">
          <a:xfrm>
            <a:off x="6606378" y="4134921"/>
            <a:ext cx="2724650" cy="629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static.wixstatic.com/media/7c525e_87707c629a5043ae8036a2cf007dfc9d.jpg/v1/fill/w_639,h_902,al_c,q_85,usm_0.66_1.00_0.01/7c525e_87707c629a5043ae8036a2cf007dfc9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23" y="3854573"/>
            <a:ext cx="1820120" cy="256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0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The word ‘exclusive’</a:t>
            </a:r>
          </a:p>
        </p:txBody>
      </p:sp>
      <p:sp>
        <p:nvSpPr>
          <p:cNvPr id="3" name="Content Placeholder 2"/>
          <p:cNvSpPr>
            <a:spLocks noGrp="1"/>
          </p:cNvSpPr>
          <p:nvPr>
            <p:ph idx="1"/>
          </p:nvPr>
        </p:nvSpPr>
        <p:spPr/>
        <p:txBody>
          <a:bodyPr/>
          <a:lstStyle/>
          <a:p>
            <a:r>
              <a:rPr lang="en-GB" dirty="0"/>
              <a:t>Encourages the audience that they are receiving a feature from the magazine which they wouldn’t receive from another.</a:t>
            </a:r>
          </a:p>
        </p:txBody>
      </p:sp>
      <p:pic>
        <p:nvPicPr>
          <p:cNvPr id="4098" name="Picture 2" descr="https://static.wixstatic.com/media/7c525e_e87d6e0633144837aec8d18fd5f94634.jpg/v1/fill/w_962,h_680,al_c,q_85,usm_0.66_1.00_0.01/7c525e_e87d6e0633144837aec8d18fd5f946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892" y="3995354"/>
            <a:ext cx="3321822" cy="2348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tatic.wixstatic.com/media/7c525e_e87d6e0633144837aec8d18fd5f94634.jpg/v1/fill/w_962,h_680,al_c,q_85,usm_0.66_1.00_0.01/7c525e_e87d6e0633144837aec8d18fd5f94634.jpg"/>
          <p:cNvPicPr>
            <a:picLocks noChangeAspect="1" noChangeArrowheads="1"/>
          </p:cNvPicPr>
          <p:nvPr/>
        </p:nvPicPr>
        <p:blipFill rotWithShape="1">
          <a:blip r:embed="rId2">
            <a:extLst>
              <a:ext uri="{28A0092B-C50C-407E-A947-70E740481C1C}">
                <a14:useLocalDpi xmlns:a14="http://schemas.microsoft.com/office/drawing/2010/main" val="0"/>
              </a:ext>
            </a:extLst>
          </a:blip>
          <a:srcRect l="9095" t="2640" r="55996" b="90731"/>
          <a:stretch/>
        </p:blipFill>
        <p:spPr bwMode="auto">
          <a:xfrm>
            <a:off x="805937" y="3118279"/>
            <a:ext cx="4799733" cy="644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kerrang.com/wp-content/uploads/K1552_Bullet_News.jpg?ed9a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947" y="3995354"/>
            <a:ext cx="3459822" cy="23480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kerrang.com/wp-content/uploads/K1552_Bullet_News.jpg?ed9a96"/>
          <p:cNvPicPr>
            <a:picLocks noChangeAspect="1" noChangeArrowheads="1"/>
          </p:cNvPicPr>
          <p:nvPr/>
        </p:nvPicPr>
        <p:blipFill rotWithShape="1">
          <a:blip r:embed="rId3">
            <a:extLst>
              <a:ext uri="{28A0092B-C50C-407E-A947-70E740481C1C}">
                <a14:useLocalDpi xmlns:a14="http://schemas.microsoft.com/office/drawing/2010/main" val="0"/>
              </a:ext>
            </a:extLst>
          </a:blip>
          <a:srcRect l="56540" t="40353" r="3696" b="52874"/>
          <a:stretch/>
        </p:blipFill>
        <p:spPr bwMode="auto">
          <a:xfrm>
            <a:off x="5855015" y="3118279"/>
            <a:ext cx="5573687" cy="64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3720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105</TotalTime>
  <Words>557</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How did you attract/address your audience?</vt:lpstr>
      <vt:lpstr>The creative decisions made were based on ideas which were developed about the readers.</vt:lpstr>
      <vt:lpstr>Where did these ideas come from</vt:lpstr>
      <vt:lpstr>Popular magazines which my target audience would identify with</vt:lpstr>
      <vt:lpstr>Conventions of these magazines</vt:lpstr>
      <vt:lpstr>Rule Of Three</vt:lpstr>
      <vt:lpstr>Anchorage</vt:lpstr>
      <vt:lpstr>Superlatives</vt:lpstr>
      <vt:lpstr>The word ‘exclusive’</vt:lpstr>
      <vt:lpstr>Music which is popular among the potential audience</vt:lpstr>
      <vt:lpstr>The unique selling point of my magazine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you attract/address your audience?</dc:title>
  <dc:creator>Natasha Kemp</dc:creator>
  <cp:lastModifiedBy>Natasha Kemp</cp:lastModifiedBy>
  <cp:revision>12</cp:revision>
  <dcterms:created xsi:type="dcterms:W3CDTF">2016-04-27T11:06:06Z</dcterms:created>
  <dcterms:modified xsi:type="dcterms:W3CDTF">2016-04-27T12:51:08Z</dcterms:modified>
</cp:coreProperties>
</file>